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io Bold" charset="1" panose="02000803000000000000"/>
      <p:regular r:id="rId17"/>
    </p:embeddedFont>
    <p:embeddedFont>
      <p:font typeface="Antonio" charset="1" panose="02000503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216792" y="1262985"/>
            <a:ext cx="4142416" cy="8229600"/>
          </a:xfrm>
          <a:custGeom>
            <a:avLst/>
            <a:gdLst/>
            <a:ahLst/>
            <a:cxnLst/>
            <a:rect r="r" b="b" t="t" l="l"/>
            <a:pathLst>
              <a:path h="8229600" w="4142416">
                <a:moveTo>
                  <a:pt x="0" y="0"/>
                </a:moveTo>
                <a:lnTo>
                  <a:pt x="4142416" y="0"/>
                </a:lnTo>
                <a:lnTo>
                  <a:pt x="4142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2071208" y="1487563"/>
            <a:ext cx="4142416" cy="8229600"/>
          </a:xfrm>
          <a:custGeom>
            <a:avLst/>
            <a:gdLst/>
            <a:ahLst/>
            <a:cxnLst/>
            <a:rect r="r" b="b" t="t" l="l"/>
            <a:pathLst>
              <a:path h="8229600" w="4142416">
                <a:moveTo>
                  <a:pt x="0" y="0"/>
                </a:moveTo>
                <a:lnTo>
                  <a:pt x="4142416" y="0"/>
                </a:lnTo>
                <a:lnTo>
                  <a:pt x="4142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0499" y="9111846"/>
            <a:ext cx="1877000" cy="954141"/>
          </a:xfrm>
          <a:custGeom>
            <a:avLst/>
            <a:gdLst/>
            <a:ahLst/>
            <a:cxnLst/>
            <a:rect r="r" b="b" t="t" l="l"/>
            <a:pathLst>
              <a:path h="954141" w="1877000">
                <a:moveTo>
                  <a:pt x="0" y="0"/>
                </a:moveTo>
                <a:lnTo>
                  <a:pt x="1876999" y="0"/>
                </a:lnTo>
                <a:lnTo>
                  <a:pt x="1876999" y="954142"/>
                </a:lnTo>
                <a:lnTo>
                  <a:pt x="0" y="95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6496" y="3515614"/>
            <a:ext cx="13655008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87C1FE"/>
                </a:solidFill>
                <a:latin typeface="Antonio Bold"/>
                <a:ea typeface="Antonio Bold"/>
                <a:cs typeface="Antonio Bold"/>
                <a:sym typeface="Antonio Bold"/>
              </a:rPr>
              <a:t>DÉ</a:t>
            </a:r>
            <a:r>
              <a:rPr lang="en-US" b="true" sz="6999">
                <a:solidFill>
                  <a:srgbClr val="87C1FE"/>
                </a:solidFill>
                <a:latin typeface="Antonio Bold"/>
                <a:ea typeface="Antonio Bold"/>
                <a:cs typeface="Antonio Bold"/>
                <a:sym typeface="Antonio Bold"/>
              </a:rPr>
              <a:t>TECTION MULTIMODALE DU SENTIMENT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9406" y="4537964"/>
            <a:ext cx="1042918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AV</a:t>
            </a:r>
            <a:r>
              <a:rPr lang="en-US" sz="8000" strike="noStrike" u="none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EC</a:t>
            </a:r>
            <a:r>
              <a:rPr lang="en-US" sz="8000" strike="noStrike" u="none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 DEVA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4880" y="6163194"/>
            <a:ext cx="12338241" cy="48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2"/>
              </a:lnSpc>
            </a:pPr>
            <a:r>
              <a:rPr lang="en-US" sz="26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Emmanuella EKEDEM DONTSOP, Cyril NELO ZEBAZE, Cenzo, Pierre, Adrien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925461"/>
            <a:ext cx="6689742" cy="3152893"/>
            <a:chOff x="0" y="0"/>
            <a:chExt cx="1883957" cy="887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3957" cy="887914"/>
            </a:xfrm>
            <a:custGeom>
              <a:avLst/>
              <a:gdLst/>
              <a:ahLst/>
              <a:cxnLst/>
              <a:rect r="r" b="b" t="t" l="l"/>
              <a:pathLst>
                <a:path h="887914" w="1883957">
                  <a:moveTo>
                    <a:pt x="41662" y="0"/>
                  </a:moveTo>
                  <a:lnTo>
                    <a:pt x="1842294" y="0"/>
                  </a:lnTo>
                  <a:cubicBezTo>
                    <a:pt x="1853344" y="0"/>
                    <a:pt x="1863941" y="4389"/>
                    <a:pt x="1871754" y="12203"/>
                  </a:cubicBezTo>
                  <a:cubicBezTo>
                    <a:pt x="1879567" y="20016"/>
                    <a:pt x="1883957" y="30613"/>
                    <a:pt x="1883957" y="41662"/>
                  </a:cubicBezTo>
                  <a:lnTo>
                    <a:pt x="1883957" y="846251"/>
                  </a:lnTo>
                  <a:cubicBezTo>
                    <a:pt x="1883957" y="857301"/>
                    <a:pt x="1879567" y="867898"/>
                    <a:pt x="1871754" y="875711"/>
                  </a:cubicBezTo>
                  <a:cubicBezTo>
                    <a:pt x="1863941" y="883524"/>
                    <a:pt x="1853344" y="887914"/>
                    <a:pt x="1842294" y="887914"/>
                  </a:cubicBezTo>
                  <a:lnTo>
                    <a:pt x="41662" y="887914"/>
                  </a:lnTo>
                  <a:cubicBezTo>
                    <a:pt x="30613" y="887914"/>
                    <a:pt x="20016" y="883524"/>
                    <a:pt x="12203" y="875711"/>
                  </a:cubicBezTo>
                  <a:cubicBezTo>
                    <a:pt x="4389" y="867898"/>
                    <a:pt x="0" y="857301"/>
                    <a:pt x="0" y="846251"/>
                  </a:cubicBezTo>
                  <a:lnTo>
                    <a:pt x="0" y="41662"/>
                  </a:lnTo>
                  <a:cubicBezTo>
                    <a:pt x="0" y="30613"/>
                    <a:pt x="4389" y="20016"/>
                    <a:pt x="12203" y="12203"/>
                  </a:cubicBezTo>
                  <a:cubicBezTo>
                    <a:pt x="20016" y="4389"/>
                    <a:pt x="30613" y="0"/>
                    <a:pt x="4166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211" r="0" b="-20211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04920" y="824514"/>
            <a:ext cx="10678159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EXEMPLE PREDICTION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03848" y="4210317"/>
            <a:ext cx="8984152" cy="315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Entré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"A LOT OF SAD PARTS"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Label réel : -0.50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Prédiction DEVA : -0.42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 Très bonne cohérence entre vérité et modèle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Le modèle comprend le contexte textuel + la tonalité audio même sur un sample court.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8130647" y="694433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5" y="0"/>
                </a:lnTo>
                <a:lnTo>
                  <a:pt x="3365105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47304" y="4185293"/>
            <a:ext cx="4193392" cy="3711018"/>
            <a:chOff x="0" y="0"/>
            <a:chExt cx="1546873" cy="1368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6873" cy="1368933"/>
            </a:xfrm>
            <a:custGeom>
              <a:avLst/>
              <a:gdLst/>
              <a:ahLst/>
              <a:cxnLst/>
              <a:rect r="r" b="b" t="t" l="l"/>
              <a:pathLst>
                <a:path h="1368933" w="1546873">
                  <a:moveTo>
                    <a:pt x="66464" y="0"/>
                  </a:moveTo>
                  <a:lnTo>
                    <a:pt x="1480409" y="0"/>
                  </a:lnTo>
                  <a:cubicBezTo>
                    <a:pt x="1498037" y="0"/>
                    <a:pt x="1514942" y="7002"/>
                    <a:pt x="1527406" y="19467"/>
                  </a:cubicBezTo>
                  <a:cubicBezTo>
                    <a:pt x="1539871" y="31931"/>
                    <a:pt x="1546873" y="48837"/>
                    <a:pt x="1546873" y="66464"/>
                  </a:cubicBezTo>
                  <a:lnTo>
                    <a:pt x="1546873" y="1302469"/>
                  </a:lnTo>
                  <a:cubicBezTo>
                    <a:pt x="1546873" y="1339176"/>
                    <a:pt x="1517116" y="1368933"/>
                    <a:pt x="1480409" y="1368933"/>
                  </a:cubicBezTo>
                  <a:lnTo>
                    <a:pt x="66464" y="1368933"/>
                  </a:lnTo>
                  <a:cubicBezTo>
                    <a:pt x="48837" y="1368933"/>
                    <a:pt x="31931" y="1361931"/>
                    <a:pt x="19467" y="1349466"/>
                  </a:cubicBezTo>
                  <a:cubicBezTo>
                    <a:pt x="7002" y="1337002"/>
                    <a:pt x="0" y="1320097"/>
                    <a:pt x="0" y="1302469"/>
                  </a:cubicBezTo>
                  <a:lnTo>
                    <a:pt x="0" y="66464"/>
                  </a:lnTo>
                  <a:cubicBezTo>
                    <a:pt x="0" y="48837"/>
                    <a:pt x="7002" y="31931"/>
                    <a:pt x="19467" y="19467"/>
                  </a:cubicBezTo>
                  <a:cubicBezTo>
                    <a:pt x="31931" y="7002"/>
                    <a:pt x="48837" y="0"/>
                    <a:pt x="66464" y="0"/>
                  </a:cubicBezTo>
                  <a:close/>
                </a:path>
              </a:pathLst>
            </a:custGeom>
            <a:blipFill>
              <a:blip r:embed="rId3"/>
              <a:stretch>
                <a:fillRect l="-16289" t="0" r="-16289" b="0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381194" y="1689581"/>
            <a:ext cx="7525613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81328" y="4906374"/>
            <a:ext cx="4254888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erspectives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Tester sur MOSEI (23k samples)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Ajouter un véritable extracteur faciale (OpenFace)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Accélérer via du batch-processing audio/vision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8663" y="4741630"/>
            <a:ext cx="6506678" cy="315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que montre ce projet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fusion multimodale apporte un vrai gain par rapport au monomodal.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DEVA et les unités MFU permettent 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✔ une meilleure intégration du texte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✔ une meilleure prise en compte de l’intonation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et du visage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descriptions AED / VED permettent d’améliorer la robustesse sur petit dataset.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3875759" y="694433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660118" y="694433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20186" y="3778722"/>
            <a:ext cx="8520647" cy="852064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5946" t="0" r="-13865" b="0"/>
              </a:stretch>
            </a:blipFill>
            <a:ln w="2000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4189931" y="3019897"/>
            <a:ext cx="4011692" cy="401169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144000" y="2829397"/>
            <a:ext cx="85538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CONTEXTE GÉNÉRAL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4108" y="4846320"/>
            <a:ext cx="6601894" cy="441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Pourq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uoi analyser les émotions multimodales ?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contenu vidéo est devenu massif : YouTube, TikTok, MOOCs…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 émotion ne se lit pas uniquement dans les mots.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signaux audio (intonation) et visuels (expressions faciales) apportent autant d’information que le texte.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modèles monomodaux (texte seul) sont limités → perte d’information.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nouveaux travaux (MOSI/MOSEI, MMMLU, DEVA, etc.) montrent un gros gain avec la fusion multimodale.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Objectif : comprendre comment combiner texte + audio + image efficacement.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14748647" y="6513902"/>
            <a:ext cx="4142416" cy="8229600"/>
          </a:xfrm>
          <a:custGeom>
            <a:avLst/>
            <a:gdLst/>
            <a:ahLst/>
            <a:cxnLst/>
            <a:rect r="r" b="b" t="t" l="l"/>
            <a:pathLst>
              <a:path h="8229600" w="4142416">
                <a:moveTo>
                  <a:pt x="0" y="0"/>
                </a:moveTo>
                <a:lnTo>
                  <a:pt x="4142416" y="0"/>
                </a:lnTo>
                <a:lnTo>
                  <a:pt x="4142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00613" y="4971527"/>
            <a:ext cx="4286773" cy="428677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261192" y="2861951"/>
            <a:ext cx="776561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PROBLÉMATIQUE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74073"/>
            <a:ext cx="5473768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mment détecter le sentiment d’un locuteur en exploitant simultanément :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✔ Le contenu texte (transcription)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La prosodie audio (pitch, loudness, jitter, shimmer)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Les indices visuels (Action Units / expressions faciales)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2269" y="6137648"/>
            <a:ext cx="4827031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Comment fusionner ces trois modalités de manière efficace et interprétable ?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 Comment éviter le sur-apprentissage sur un dataset limité ?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-2452263" y="720847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372976" y="720847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127872" y="6861786"/>
            <a:ext cx="2820734" cy="0"/>
          </a:xfrm>
          <a:prstGeom prst="line">
            <a:avLst/>
          </a:prstGeom>
          <a:ln cap="flat" w="38100">
            <a:gradFill>
              <a:gsLst>
                <a:gs pos="0">
                  <a:srgbClr val="E4EDFF">
                    <a:alpha val="100000"/>
                  </a:srgbClr>
                </a:gs>
                <a:gs pos="100000">
                  <a:srgbClr val="48AEB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71829" y="6861786"/>
            <a:ext cx="2921787" cy="0"/>
          </a:xfrm>
          <a:prstGeom prst="line">
            <a:avLst/>
          </a:prstGeom>
          <a:ln cap="flat" w="38100">
            <a:gradFill>
              <a:gsLst>
                <a:gs pos="0">
                  <a:srgbClr val="E4EDFF">
                    <a:alpha val="100000"/>
                  </a:srgbClr>
                </a:gs>
                <a:gs pos="100000">
                  <a:srgbClr val="48AEB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127872" y="4364857"/>
            <a:ext cx="1610226" cy="161022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71829" y="4364857"/>
            <a:ext cx="1610226" cy="16102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4438630" y="1370831"/>
            <a:ext cx="941074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DONNÉES UTILISÉES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7872" y="7018184"/>
            <a:ext cx="5977562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Chaque entré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contient 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 vidéo d’un avis / commentaire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 transcription textuelle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extrait audio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frame image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score de sentiment de -3 (très négatif) à +3 (très positif)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127872" y="6289463"/>
            <a:ext cx="194472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48482" y="3139307"/>
            <a:ext cx="639103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: CMU-MOSI (500 échantillons utilisés)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1829" y="7018184"/>
            <a:ext cx="5088299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 que nous avons chargé 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video_id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clip_id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label (score réel)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annotation (pos/neg/neutral)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 (train/test)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71829" y="6289463"/>
            <a:ext cx="391241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 qui a été utilisé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400000">
            <a:off x="1159064" y="7598182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5" y="0"/>
                </a:lnTo>
                <a:lnTo>
                  <a:pt x="3365105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4063342" y="7598182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9683" y="3446477"/>
            <a:ext cx="5269617" cy="526961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676778" y="3525679"/>
            <a:ext cx="2110928" cy="21109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342" t="0" r="-25342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100627" y="3525679"/>
            <a:ext cx="2110928" cy="21109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52781" y="1747597"/>
            <a:ext cx="5564896" cy="256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APPROCHE GÉNÉRALE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781" y="4531995"/>
            <a:ext cx="4847697" cy="472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multimodal que nous avons construit :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Extraction des features 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Texte → BERT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Audio → MFCC + features émotionnels (pitch, loudness, jitter, shimmer)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Vision → CNN simplifié + VED (descriptions faciales)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Descriptions émotionnelles 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AED (Audio Emotional Description)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VED (Visual Emotional Description)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Convertir l’audio et la vision en phrases compréhensibles par BERT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76778" y="6441473"/>
            <a:ext cx="4847697" cy="315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Encodage multimodal 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Projection de chaque modalité en séquences [T, D]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Fusion DEVA 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Cross-modal attention guidée par le texte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MFU (Minor Fusion Unit)</a:t>
            </a:r>
          </a:p>
          <a:p>
            <a:pPr algn="l" marL="388620" indent="-194310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rédiction continue (-3 à +3)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851175" y="7598182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063342" y="7598182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88943"/>
            <a:ext cx="7985361" cy="3445144"/>
            <a:chOff x="0" y="0"/>
            <a:chExt cx="188395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3957" cy="812800"/>
            </a:xfrm>
            <a:custGeom>
              <a:avLst/>
              <a:gdLst/>
              <a:ahLst/>
              <a:cxnLst/>
              <a:rect r="r" b="b" t="t" l="l"/>
              <a:pathLst>
                <a:path h="812800" w="1883957">
                  <a:moveTo>
                    <a:pt x="34903" y="0"/>
                  </a:moveTo>
                  <a:lnTo>
                    <a:pt x="1849054" y="0"/>
                  </a:lnTo>
                  <a:cubicBezTo>
                    <a:pt x="1858311" y="0"/>
                    <a:pt x="1867188" y="3677"/>
                    <a:pt x="1873734" y="10223"/>
                  </a:cubicBezTo>
                  <a:cubicBezTo>
                    <a:pt x="1880279" y="16768"/>
                    <a:pt x="1883957" y="25646"/>
                    <a:pt x="1883957" y="34903"/>
                  </a:cubicBezTo>
                  <a:lnTo>
                    <a:pt x="1883957" y="777897"/>
                  </a:lnTo>
                  <a:cubicBezTo>
                    <a:pt x="1883957" y="787154"/>
                    <a:pt x="1880279" y="796032"/>
                    <a:pt x="1873734" y="802577"/>
                  </a:cubicBezTo>
                  <a:cubicBezTo>
                    <a:pt x="1867188" y="809123"/>
                    <a:pt x="1858311" y="812800"/>
                    <a:pt x="1849054" y="812800"/>
                  </a:cubicBezTo>
                  <a:lnTo>
                    <a:pt x="34903" y="812800"/>
                  </a:lnTo>
                  <a:cubicBezTo>
                    <a:pt x="25646" y="812800"/>
                    <a:pt x="16768" y="809123"/>
                    <a:pt x="10223" y="802577"/>
                  </a:cubicBezTo>
                  <a:cubicBezTo>
                    <a:pt x="3677" y="796032"/>
                    <a:pt x="0" y="787154"/>
                    <a:pt x="0" y="777897"/>
                  </a:cubicBezTo>
                  <a:lnTo>
                    <a:pt x="0" y="34903"/>
                  </a:lnTo>
                  <a:cubicBezTo>
                    <a:pt x="0" y="25646"/>
                    <a:pt x="3677" y="16768"/>
                    <a:pt x="10223" y="10223"/>
                  </a:cubicBezTo>
                  <a:cubicBezTo>
                    <a:pt x="16768" y="3677"/>
                    <a:pt x="25646" y="0"/>
                    <a:pt x="3490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213" r="0" b="-27213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273939" y="2588943"/>
            <a:ext cx="7985361" cy="3445144"/>
            <a:chOff x="0" y="0"/>
            <a:chExt cx="188395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3957" cy="812800"/>
            </a:xfrm>
            <a:custGeom>
              <a:avLst/>
              <a:gdLst/>
              <a:ahLst/>
              <a:cxnLst/>
              <a:rect r="r" b="b" t="t" l="l"/>
              <a:pathLst>
                <a:path h="812800" w="1883957">
                  <a:moveTo>
                    <a:pt x="34903" y="0"/>
                  </a:moveTo>
                  <a:lnTo>
                    <a:pt x="1849054" y="0"/>
                  </a:lnTo>
                  <a:cubicBezTo>
                    <a:pt x="1858311" y="0"/>
                    <a:pt x="1867188" y="3677"/>
                    <a:pt x="1873734" y="10223"/>
                  </a:cubicBezTo>
                  <a:cubicBezTo>
                    <a:pt x="1880279" y="16768"/>
                    <a:pt x="1883957" y="25646"/>
                    <a:pt x="1883957" y="34903"/>
                  </a:cubicBezTo>
                  <a:lnTo>
                    <a:pt x="1883957" y="777897"/>
                  </a:lnTo>
                  <a:cubicBezTo>
                    <a:pt x="1883957" y="787154"/>
                    <a:pt x="1880279" y="796032"/>
                    <a:pt x="1873734" y="802577"/>
                  </a:cubicBezTo>
                  <a:cubicBezTo>
                    <a:pt x="1867188" y="809123"/>
                    <a:pt x="1858311" y="812800"/>
                    <a:pt x="1849054" y="812800"/>
                  </a:cubicBezTo>
                  <a:lnTo>
                    <a:pt x="34903" y="812800"/>
                  </a:lnTo>
                  <a:cubicBezTo>
                    <a:pt x="25646" y="812800"/>
                    <a:pt x="16768" y="809123"/>
                    <a:pt x="10223" y="802577"/>
                  </a:cubicBezTo>
                  <a:cubicBezTo>
                    <a:pt x="3677" y="796032"/>
                    <a:pt x="0" y="787154"/>
                    <a:pt x="0" y="777897"/>
                  </a:cubicBezTo>
                  <a:lnTo>
                    <a:pt x="0" y="34903"/>
                  </a:lnTo>
                  <a:cubicBezTo>
                    <a:pt x="0" y="25646"/>
                    <a:pt x="3677" y="16768"/>
                    <a:pt x="10223" y="10223"/>
                  </a:cubicBezTo>
                  <a:cubicBezTo>
                    <a:pt x="16768" y="3677"/>
                    <a:pt x="25646" y="0"/>
                    <a:pt x="3490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7213" r="0" b="-27213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92078" y="779194"/>
            <a:ext cx="9303843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ARCHITECTURE DEVA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476" y="6629400"/>
            <a:ext cx="7387520" cy="284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ints clés du modèle DEVA amélioré 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Encodage texte séquentiel → TextEncoder + token Em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Descriptions AED / VED → injectées dans le pipeline textuel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Projection audio &amp; vision en séquences alignées temporelles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MFU – Minor Fusion Unit 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Attention texte → audio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Attention texte → vision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Fusion résiduelle (α et β apprises)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17406012" y="694433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55220" y="6629400"/>
            <a:ext cx="6781204" cy="284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amètres 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Échantillons utilisés : 500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Méthode : normalisation du label (-3…3 → -1…1)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Modèle : DEVANet complet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timizer : AdamW (lr=1e-4)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Ép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oques : 15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tch size : 16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evice : CUDA</a:t>
            </a: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963" y="3124980"/>
            <a:ext cx="9920005" cy="5202476"/>
            <a:chOff x="0" y="0"/>
            <a:chExt cx="1947771" cy="102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7771" cy="1021495"/>
            </a:xfrm>
            <a:custGeom>
              <a:avLst/>
              <a:gdLst/>
              <a:ahLst/>
              <a:cxnLst/>
              <a:rect r="r" b="b" t="t" l="l"/>
              <a:pathLst>
                <a:path h="1021495" w="1947771">
                  <a:moveTo>
                    <a:pt x="28096" y="0"/>
                  </a:moveTo>
                  <a:lnTo>
                    <a:pt x="1919675" y="0"/>
                  </a:lnTo>
                  <a:cubicBezTo>
                    <a:pt x="1927127" y="0"/>
                    <a:pt x="1934273" y="2960"/>
                    <a:pt x="1939542" y="8229"/>
                  </a:cubicBezTo>
                  <a:cubicBezTo>
                    <a:pt x="1944811" y="13498"/>
                    <a:pt x="1947771" y="20644"/>
                    <a:pt x="1947771" y="28096"/>
                  </a:cubicBezTo>
                  <a:lnTo>
                    <a:pt x="1947771" y="993399"/>
                  </a:lnTo>
                  <a:cubicBezTo>
                    <a:pt x="1947771" y="1000850"/>
                    <a:pt x="1944811" y="1007997"/>
                    <a:pt x="1939542" y="1013265"/>
                  </a:cubicBezTo>
                  <a:cubicBezTo>
                    <a:pt x="1934273" y="1018534"/>
                    <a:pt x="1927127" y="1021495"/>
                    <a:pt x="1919675" y="1021495"/>
                  </a:cubicBezTo>
                  <a:lnTo>
                    <a:pt x="28096" y="1021495"/>
                  </a:lnTo>
                  <a:cubicBezTo>
                    <a:pt x="20644" y="1021495"/>
                    <a:pt x="13498" y="1018534"/>
                    <a:pt x="8229" y="1013265"/>
                  </a:cubicBezTo>
                  <a:cubicBezTo>
                    <a:pt x="2960" y="1007997"/>
                    <a:pt x="0" y="1000850"/>
                    <a:pt x="0" y="993399"/>
                  </a:cubicBezTo>
                  <a:lnTo>
                    <a:pt x="0" y="28096"/>
                  </a:lnTo>
                  <a:cubicBezTo>
                    <a:pt x="0" y="20644"/>
                    <a:pt x="2960" y="13498"/>
                    <a:pt x="8229" y="8229"/>
                  </a:cubicBezTo>
                  <a:cubicBezTo>
                    <a:pt x="13498" y="2960"/>
                    <a:pt x="20644" y="0"/>
                    <a:pt x="28096" y="0"/>
                  </a:cubicBezTo>
                  <a:close/>
                </a:path>
              </a:pathLst>
            </a:custGeom>
            <a:blipFill>
              <a:blip r:embed="rId3"/>
              <a:stretch>
                <a:fillRect l="-427" t="0" r="-427" b="0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1332458" y="562756"/>
            <a:ext cx="6827013" cy="256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ANALYSE ENTRAÎNEMENT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6605448" y="2730529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1"/>
                </a:lnTo>
                <a:lnTo>
                  <a:pt x="0" y="668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60987" y="4157733"/>
            <a:ext cx="6160065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⚫ L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pertes diminuent régulièrement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⚫ Les métriques se stabilisent après ~10 époques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⚫ Pas de sur-apprentissage détecté grâce à la régularisation + descriptions AED/VED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506361" y="739900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5" y="0"/>
                </a:lnTo>
                <a:lnTo>
                  <a:pt x="3365105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486400" y="3583891"/>
          <a:ext cx="7315200" cy="51339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Métrique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Corrélation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23"/>
                        </a:lnSpc>
                        <a:defRPr/>
                      </a:pPr>
                      <a:r>
                        <a:rPr lang="en-US" sz="1945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6637442" y="592751"/>
            <a:ext cx="5013117" cy="131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RÉSULTATS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2173" y="2078130"/>
            <a:ext cx="1392365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sumé des performances finales sur 500 échantillons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06" r="-32465" b="-88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235568" y="4105687"/>
            <a:ext cx="1870839" cy="0"/>
          </a:xfrm>
          <a:prstGeom prst="line">
            <a:avLst/>
          </a:prstGeom>
          <a:ln cap="flat" w="38100">
            <a:gradFill>
              <a:gsLst>
                <a:gs pos="0">
                  <a:srgbClr val="E4EDFF">
                    <a:alpha val="100000"/>
                  </a:srgbClr>
                </a:gs>
                <a:gs pos="100000">
                  <a:srgbClr val="48AEB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235568" y="6550813"/>
            <a:ext cx="1870839" cy="0"/>
          </a:xfrm>
          <a:prstGeom prst="line">
            <a:avLst/>
          </a:prstGeom>
          <a:ln cap="flat" w="38100">
            <a:gradFill>
              <a:gsLst>
                <a:gs pos="0">
                  <a:srgbClr val="E4EDFF">
                    <a:alpha val="100000"/>
                  </a:srgbClr>
                </a:gs>
                <a:gs pos="100000">
                  <a:srgbClr val="48AEB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5845140"/>
            <a:ext cx="3232056" cy="32320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31" t="0" r="-24931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977443" y="5845140"/>
            <a:ext cx="3232056" cy="323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962887"/>
            <a:ext cx="6180799" cy="256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99"/>
              </a:lnSpc>
            </a:pPr>
            <a:r>
              <a:rPr lang="en-US" sz="9999">
                <a:solidFill>
                  <a:srgbClr val="87C1FE"/>
                </a:solidFill>
                <a:latin typeface="Antonio"/>
                <a:ea typeface="Antonio"/>
                <a:cs typeface="Antonio"/>
                <a:sym typeface="Antonio"/>
              </a:rPr>
              <a:t>ANALYSE DES RÉSULTATS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5568" y="4262085"/>
            <a:ext cx="7392299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✔ Bonne capacité de séparation positif/négatif (Acc-2 ~0.80)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F1 élevé → modèle équilibré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MAE ~0.82 → erreur moyenne faible (sur échelle 6 points)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Corrélation ~0.68 → le modèle suit bien la dynamique réelle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235568" y="3533364"/>
            <a:ext cx="375440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Interprétation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5568" y="6707210"/>
            <a:ext cx="5977562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❌ Dataset relativement petit (500 samples)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❌ Peu de frames visuelles → vision simplifiée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❌ Audio limité à 6 secondes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235568" y="5978490"/>
            <a:ext cx="39800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16523449" y="6944330"/>
            <a:ext cx="3365104" cy="6685341"/>
          </a:xfrm>
          <a:custGeom>
            <a:avLst/>
            <a:gdLst/>
            <a:ahLst/>
            <a:cxnLst/>
            <a:rect r="r" b="b" t="t" l="l"/>
            <a:pathLst>
              <a:path h="6685341" w="3365104">
                <a:moveTo>
                  <a:pt x="0" y="0"/>
                </a:moveTo>
                <a:lnTo>
                  <a:pt x="3365104" y="0"/>
                </a:lnTo>
                <a:lnTo>
                  <a:pt x="3365104" y="6685340"/>
                </a:lnTo>
                <a:lnTo>
                  <a:pt x="0" y="6685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DAG6RwY7UUk</dc:identifier>
  <dcterms:modified xsi:type="dcterms:W3CDTF">2011-08-01T06:04:30Z</dcterms:modified>
  <cp:revision>1</cp:revision>
  <dc:title>Blue and White Modern Artificial Intelligence Presentation</dc:title>
</cp:coreProperties>
</file>